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7" r:id="rId10"/>
    <p:sldId id="268" r:id="rId11"/>
    <p:sldId id="269" r:id="rId12"/>
    <p:sldId id="270" r:id="rId13"/>
    <p:sldId id="275" r:id="rId14"/>
    <p:sldId id="263" r:id="rId15"/>
    <p:sldId id="271" r:id="rId16"/>
    <p:sldId id="272" r:id="rId17"/>
    <p:sldId id="264" r:id="rId18"/>
    <p:sldId id="273" r:id="rId19"/>
    <p:sldId id="274" r:id="rId20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7FD86-2191-4635-8659-701DB4C044A8}" type="datetimeFigureOut">
              <a:rPr lang="de-DE" smtClean="0"/>
              <a:t>26.11.2024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1A32F-A51E-4ECA-879A-79B9ABC220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60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1A32F-A51E-4ECA-879A-79B9ABC220B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33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1A32F-A51E-4ECA-879A-79B9ABC220B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86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Stand: 15.11.2024    Ersteller: A. Funk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179D0AF-D842-41A3-BB46-1982BD2E57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249" y="642223"/>
            <a:ext cx="6137476" cy="93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7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4994E43-6A0E-44C7-AB1C-71182D905C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900" y="244475"/>
            <a:ext cx="2386111" cy="365125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9494783-C2DC-4EB9-A2A4-3C1CBBA9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251945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Stand: 11.05.2022    Ersteller: C. Eichstädt/J. Weiß/A. Funk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389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Stand: 11.05.2022    Ersteller: C. Eichstädt/J. Weiß/A. Funk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70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1FE4194-661A-415D-9032-B15F7E11F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2175896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211AAF-8BC8-45C8-897B-1EE6E2F4D7A2}"/>
              </a:ext>
            </a:extLst>
          </p:cNvPr>
          <p:cNvSpPr txBox="1">
            <a:spLocks/>
          </p:cNvSpPr>
          <p:nvPr userDrawn="1"/>
        </p:nvSpPr>
        <p:spPr>
          <a:xfrm>
            <a:off x="677334" y="60658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Stand: 15.11.2024  		Ersteller: A. Funk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567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12D8446-2615-40BA-AFF0-E65689075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1817508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76B772-F77D-478E-BEF2-D96CFC22A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31086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25C0225-9559-47AE-A54B-3565C7F9C1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838" y="244475"/>
            <a:ext cx="238611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5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A5E73EE-6641-44C1-8457-F16B8AC312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838" y="244475"/>
            <a:ext cx="2386111" cy="365125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9D4DAD-1858-49BE-9A06-E4FF3C8BE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163936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26DB79-ADB0-47FE-9B39-3F9CF8EE5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321122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5EB7AD2-E78B-43BB-BF0B-2DACF592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153216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76B315-1E72-42B7-BFD4-89C17A0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103892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EF9CE86-8EE8-4FCA-B240-42651B838D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900" y="244475"/>
            <a:ext cx="2386111" cy="365125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865445-1BF4-4920-B8A7-68B7C953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137809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45C78D7-6CDC-43A7-B03B-B81D6CD53D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900" y="244475"/>
            <a:ext cx="2386111" cy="365125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7BB0215-6568-4699-B500-3039947C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303674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4A7641-1E21-4429-85E8-28233E26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65837"/>
            <a:ext cx="6297612" cy="365125"/>
          </a:xfrm>
        </p:spPr>
        <p:txBody>
          <a:bodyPr/>
          <a:lstStyle/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384011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Stand: 15.11.2024    Ersteller: A. Funk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4F3D5F-1638-4D8B-8B2C-C714484855EA}" type="slidenum">
              <a:rPr lang="de-DE" smtClean="0"/>
              <a:t>‹Nr.›</a:t>
            </a:fld>
            <a:endParaRPr lang="de-DE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01FDE58-187B-4371-856A-CDEA8790C4B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838" y="244475"/>
            <a:ext cx="238611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3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4032" y="3295242"/>
            <a:ext cx="7766936" cy="1646302"/>
          </a:xfrm>
        </p:spPr>
        <p:txBody>
          <a:bodyPr/>
          <a:lstStyle/>
          <a:p>
            <a:pPr algn="ctr"/>
            <a:r>
              <a:rPr lang="de-DE" sz="4800" dirty="0"/>
              <a:t>INFORMATIONS-VERANSTALTUNG</a:t>
            </a:r>
            <a:r>
              <a:rPr lang="de-DE" sz="4000" dirty="0"/>
              <a:t>  </a:t>
            </a:r>
            <a:r>
              <a:rPr lang="de-DE" sz="4400" b="1" dirty="0"/>
              <a:t>GRUNDSTEUERREFORM </a:t>
            </a:r>
            <a:br>
              <a:rPr lang="de-DE" sz="4400" b="1" dirty="0"/>
            </a:br>
            <a:r>
              <a:rPr lang="de-DE" sz="4400" dirty="0"/>
              <a:t>2025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3678" y="4785939"/>
            <a:ext cx="7766936" cy="1096899"/>
          </a:xfrm>
        </p:spPr>
        <p:txBody>
          <a:bodyPr/>
          <a:lstStyle/>
          <a:p>
            <a:pPr algn="ctr"/>
            <a:endParaRPr lang="de-DE" sz="2400" dirty="0"/>
          </a:p>
          <a:p>
            <a:pPr algn="ctr"/>
            <a:r>
              <a:rPr lang="de-DE" sz="2400" dirty="0"/>
              <a:t>am 26.11.2024</a:t>
            </a:r>
          </a:p>
          <a:p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41794" y="-3399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41794" y="869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 Z</a:t>
            </a:r>
            <a:r>
              <a:rPr kumimoji="0" lang="de-DE" altLang="de-DE" sz="48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de-DE" altLang="de-DE" sz="8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Interkommunale Zusammenarbeit </a:t>
            </a:r>
            <a:endParaRPr kumimoji="0" lang="de-DE" altLang="de-D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Rechnungspr</a:t>
            </a:r>
            <a:r>
              <a:rPr kumimoji="0" lang="de-DE" altLang="de-DE" sz="8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kumimoji="0" lang="de-DE" altLang="de-DE" sz="8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fungsamt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</a:t>
            </a:fld>
            <a:endParaRPr lang="de-DE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77E2B9A-B07A-4242-9120-20CAC3C5DE81}"/>
              </a:ext>
            </a:extLst>
          </p:cNvPr>
          <p:cNvSpPr txBox="1">
            <a:spLocks/>
          </p:cNvSpPr>
          <p:nvPr/>
        </p:nvSpPr>
        <p:spPr>
          <a:xfrm>
            <a:off x="677334" y="60658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274004559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Berechnungsmodelle II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59698"/>
            <a:ext cx="8596668" cy="4327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800" b="1" u="sng" dirty="0"/>
              <a:t>Bundesmodell ab 01.01.2025:</a:t>
            </a:r>
          </a:p>
          <a:p>
            <a:r>
              <a:rPr lang="de-DE" dirty="0"/>
              <a:t>Die Berechnung für die Grundsteuer nach Bundesmodel erfolgt über die Formel: </a:t>
            </a:r>
            <a:r>
              <a:rPr lang="de-DE" b="1" dirty="0"/>
              <a:t>Grundsteuerwert</a:t>
            </a:r>
            <a:r>
              <a:rPr lang="de-DE" dirty="0"/>
              <a:t> x </a:t>
            </a:r>
            <a:r>
              <a:rPr lang="de-DE" b="1" dirty="0"/>
              <a:t>Steuermesszahl</a:t>
            </a:r>
            <a:r>
              <a:rPr lang="de-DE" dirty="0"/>
              <a:t> x </a:t>
            </a:r>
            <a:r>
              <a:rPr lang="de-DE" b="1" dirty="0"/>
              <a:t>gemeindlicher Hebesatz</a:t>
            </a:r>
          </a:p>
          <a:p>
            <a:r>
              <a:rPr lang="de-DE" dirty="0"/>
              <a:t>Der </a:t>
            </a:r>
            <a:r>
              <a:rPr lang="de-DE" b="1" dirty="0"/>
              <a:t>Grundsteuerwert</a:t>
            </a:r>
            <a:r>
              <a:rPr lang="de-DE" dirty="0"/>
              <a:t> hängt von den folgenden Merkmalen ab: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Bodenrichtwert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Höhe der statistisch ermittelten Nettokaltmiete (Mietniveaustufe aus </a:t>
            </a:r>
            <a:r>
              <a:rPr lang="de-DE" dirty="0" err="1"/>
              <a:t>MietNEinV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Grundstücksfläche</a:t>
            </a:r>
          </a:p>
          <a:p>
            <a:pPr lvl="1"/>
            <a:r>
              <a:rPr lang="de-DE" dirty="0"/>
              <a:t>Grundstücksart (z.B. unbebaut, Ein- oder Zweifamilienhaus, Mietwohngrundstück, etc.)</a:t>
            </a:r>
          </a:p>
          <a:p>
            <a:pPr lvl="1"/>
            <a:r>
              <a:rPr lang="de-DE" dirty="0"/>
              <a:t>Alter des Gebäudes, ggf. Jahr einer Kernsanierung</a:t>
            </a:r>
          </a:p>
          <a:p>
            <a:pPr lvl="1"/>
            <a:r>
              <a:rPr lang="de-DE" dirty="0"/>
              <a:t>Wohnfläche, nach Wohneinheiten</a:t>
            </a:r>
          </a:p>
          <a:p>
            <a:pPr lvl="1"/>
            <a:r>
              <a:rPr lang="de-DE" dirty="0"/>
              <a:t>Ermäßigende Merkmale „Wohnraumförderung“ oder „Baudenkmal“</a:t>
            </a:r>
          </a:p>
          <a:p>
            <a:pPr marL="457200" lvl="1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10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78992B-D912-4405-978E-8C06DDC0CC10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2869787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Berechnungsmodelle III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43743"/>
            <a:ext cx="8596668" cy="35705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1800" b="1" u="sng" dirty="0"/>
              <a:t>Bundesmodell ab 01.01.2025:</a:t>
            </a:r>
          </a:p>
          <a:p>
            <a:r>
              <a:rPr lang="de-DE" dirty="0"/>
              <a:t>Die </a:t>
            </a:r>
            <a:r>
              <a:rPr lang="de-DE" b="1" dirty="0"/>
              <a:t>Steuermesszahl</a:t>
            </a:r>
            <a:r>
              <a:rPr lang="de-DE" dirty="0"/>
              <a:t> als Faktor der Grundsteuerberechnung beträgt:</a:t>
            </a:r>
            <a:endParaRPr lang="de-DE" b="1" dirty="0"/>
          </a:p>
          <a:p>
            <a:pPr lvl="1">
              <a:lnSpc>
                <a:spcPct val="120000"/>
              </a:lnSpc>
            </a:pPr>
            <a:r>
              <a:rPr lang="de-DE" dirty="0"/>
              <a:t>Für Wohngrundstücke: 0,31 Promille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Für Nicht-Wohngrundstücke: 0,34 Promille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Abzüglich 25 % bei sozialem Wohnungsbau und kommunalem/genossenschaftlichem Wohnen</a:t>
            </a:r>
          </a:p>
          <a:p>
            <a:pPr lvl="1"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b="1" dirty="0"/>
              <a:t>Grundsteuerwert x Steuermesszahl </a:t>
            </a:r>
            <a:r>
              <a:rPr lang="de-DE" dirty="0"/>
              <a:t>ergibt dann folglich den Wert für den </a:t>
            </a:r>
            <a:r>
              <a:rPr lang="de-DE" b="1" dirty="0"/>
              <a:t>Grundsteuermessbetrag</a:t>
            </a:r>
            <a:r>
              <a:rPr lang="de-DE" dirty="0"/>
              <a:t>, der die Basis für die Erhebung der Grundsteuer mittels gemeindlichem Hebesatz in der Kommune ist. </a:t>
            </a:r>
          </a:p>
          <a:p>
            <a:pPr marL="457200" lvl="1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11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78992B-D912-4405-978E-8C06DDC0CC10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4122645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Berechnungsmodelle IV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43742"/>
            <a:ext cx="8596668" cy="4397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800" b="1" u="sng" dirty="0"/>
              <a:t>Flächen-Faktor-Modell Hessen ab 01.01.2025:</a:t>
            </a:r>
          </a:p>
          <a:p>
            <a:r>
              <a:rPr lang="de-DE" b="1" dirty="0"/>
              <a:t>Grund und Boden</a:t>
            </a:r>
            <a:r>
              <a:rPr lang="de-DE" dirty="0"/>
              <a:t>: Grundstücksfläche x 0,04 Euro = Flächenbetrag Grund und Boden</a:t>
            </a:r>
          </a:p>
          <a:p>
            <a:r>
              <a:rPr lang="de-DE" b="1" dirty="0"/>
              <a:t>Gebäude:</a:t>
            </a:r>
            <a:r>
              <a:rPr lang="de-DE" dirty="0"/>
              <a:t> Wohn-/Nutzfläche x 0,50 Euro = Flächenbetrag Gebäude</a:t>
            </a:r>
          </a:p>
          <a:p>
            <a:r>
              <a:rPr lang="de-DE" dirty="0"/>
              <a:t>Flächenbetrag Grund und Boden </a:t>
            </a:r>
            <a:r>
              <a:rPr lang="de-DE" b="1" dirty="0"/>
              <a:t>addiert</a:t>
            </a:r>
            <a:r>
              <a:rPr lang="de-DE" dirty="0"/>
              <a:t> mit Flächenbetrag Gebäude (bei Wohnflächen multipliziert mit 0,7) </a:t>
            </a:r>
            <a:r>
              <a:rPr lang="de-DE" b="1" dirty="0"/>
              <a:t>= </a:t>
            </a:r>
            <a:r>
              <a:rPr lang="de-DE" b="1" u="sng" dirty="0"/>
              <a:t>Ausgangsbetrag</a:t>
            </a:r>
            <a:r>
              <a:rPr lang="de-DE" dirty="0"/>
              <a:t>	 </a:t>
            </a:r>
          </a:p>
          <a:p>
            <a:pPr marL="0" indent="0">
              <a:buNone/>
            </a:pPr>
            <a:r>
              <a:rPr lang="de-DE" dirty="0"/>
              <a:t>           </a:t>
            </a:r>
          </a:p>
          <a:p>
            <a:pPr>
              <a:lnSpc>
                <a:spcPct val="120000"/>
              </a:lnSpc>
            </a:pPr>
            <a:r>
              <a:rPr lang="de-DE" b="1" dirty="0"/>
              <a:t>Ausgangsbetrag x Faktor (bodenwertabhängig) = </a:t>
            </a:r>
            <a:r>
              <a:rPr lang="de-DE" b="1" u="sng" dirty="0"/>
              <a:t>Steuermessbetrag</a:t>
            </a:r>
          </a:p>
          <a:p>
            <a:pPr>
              <a:lnSpc>
                <a:spcPct val="120000"/>
              </a:lnSpc>
            </a:pPr>
            <a:endParaRPr lang="de-DE" b="1" dirty="0"/>
          </a:p>
          <a:p>
            <a:pPr>
              <a:lnSpc>
                <a:spcPct val="120000"/>
              </a:lnSpc>
            </a:pPr>
            <a:r>
              <a:rPr lang="de-DE" dirty="0"/>
              <a:t>Der </a:t>
            </a:r>
            <a:r>
              <a:rPr lang="de-DE" b="1" dirty="0"/>
              <a:t>Steuermessbetrag</a:t>
            </a:r>
            <a:r>
              <a:rPr lang="de-DE" dirty="0"/>
              <a:t> ist dann entsprechend wieder die </a:t>
            </a:r>
            <a:r>
              <a:rPr lang="de-DE" b="1" dirty="0"/>
              <a:t>Basis</a:t>
            </a:r>
            <a:r>
              <a:rPr lang="de-DE" dirty="0"/>
              <a:t> für die Ermittlung der </a:t>
            </a:r>
            <a:r>
              <a:rPr lang="de-DE" b="1" dirty="0"/>
              <a:t>Grundsteuerhöhe</a:t>
            </a:r>
            <a:r>
              <a:rPr lang="de-DE" dirty="0"/>
              <a:t> mittels Multiplikation mit dem gemeindlichen Hebesatz</a:t>
            </a:r>
          </a:p>
          <a:p>
            <a:pPr>
              <a:lnSpc>
                <a:spcPct val="120000"/>
              </a:lnSpc>
            </a:pPr>
            <a:endParaRPr lang="de-DE" b="1" dirty="0"/>
          </a:p>
          <a:p>
            <a:pPr>
              <a:lnSpc>
                <a:spcPct val="120000"/>
              </a:lnSpc>
            </a:pPr>
            <a:endParaRPr lang="de-DE" b="1" dirty="0"/>
          </a:p>
          <a:p>
            <a:pPr>
              <a:lnSpc>
                <a:spcPct val="120000"/>
              </a:lnSpc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12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78992B-D912-4405-978E-8C06DDC0CC10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202153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Berechnungsmodelle V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43742"/>
            <a:ext cx="8596668" cy="4397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800" b="1" u="sng" dirty="0"/>
          </a:p>
          <a:p>
            <a:pPr>
              <a:lnSpc>
                <a:spcPct val="120000"/>
              </a:lnSpc>
            </a:pPr>
            <a:endParaRPr lang="de-DE" b="1" dirty="0"/>
          </a:p>
          <a:p>
            <a:pPr>
              <a:lnSpc>
                <a:spcPct val="120000"/>
              </a:lnSpc>
            </a:pPr>
            <a:endParaRPr lang="de-DE" b="1" dirty="0"/>
          </a:p>
          <a:p>
            <a:pPr>
              <a:lnSpc>
                <a:spcPct val="120000"/>
              </a:lnSpc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13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78992B-D912-4405-978E-8C06DDC0CC10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017593-1F47-4127-9C3E-1B6EB68B7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" y="1270000"/>
            <a:ext cx="891540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0733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276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u="sng" dirty="0"/>
              <a:t>Beispiel I: Gebäude im OT Beuerbach</a:t>
            </a:r>
          </a:p>
          <a:p>
            <a:r>
              <a:rPr lang="de-DE" dirty="0"/>
              <a:t>Einfamilienhaus Baujahr ca. 1999</a:t>
            </a:r>
          </a:p>
          <a:p>
            <a:r>
              <a:rPr lang="de-DE" dirty="0"/>
              <a:t>Berechnung </a:t>
            </a:r>
            <a:r>
              <a:rPr lang="de-DE" b="1" dirty="0"/>
              <a:t>Grundsteuer B bis 31.12.2024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Grundsteuermessbetrag 60,09 €</a:t>
            </a:r>
          </a:p>
          <a:p>
            <a:pPr lvl="1"/>
            <a:r>
              <a:rPr lang="de-DE" dirty="0"/>
              <a:t>Grundsteuerjahresbetrag bei gem. Hebesatz 580 % = </a:t>
            </a:r>
            <a:r>
              <a:rPr lang="de-DE" b="1" u="sng" dirty="0"/>
              <a:t>348,52 €</a:t>
            </a:r>
            <a:endParaRPr lang="de-DE" dirty="0"/>
          </a:p>
          <a:p>
            <a:r>
              <a:rPr lang="de-DE" dirty="0"/>
              <a:t>Berechnung </a:t>
            </a:r>
            <a:r>
              <a:rPr lang="de-DE" b="1" dirty="0"/>
              <a:t>Grundsteuer B ab 01.01.2025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Grundsteuermessbetrag 118,00 €</a:t>
            </a:r>
          </a:p>
          <a:p>
            <a:pPr lvl="1"/>
            <a:r>
              <a:rPr lang="de-DE" dirty="0"/>
              <a:t>Grundsteuerjahresbetrag bei gem. Hebesatz 437,28 % = </a:t>
            </a:r>
            <a:r>
              <a:rPr lang="de-DE" b="1" u="sng" dirty="0"/>
              <a:t>515,99 €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Im Ergebnis </a:t>
            </a:r>
            <a:r>
              <a:rPr lang="de-DE" b="1" dirty="0"/>
              <a:t>steigt die Grundsteuerhöhe </a:t>
            </a:r>
            <a:r>
              <a:rPr lang="de-DE" dirty="0"/>
              <a:t>für diese Gebäude mit der Grundsteuerreform ab dem Jahr 2025 um 167,47 € p.a.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14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1A7EEB-CF99-47D7-8F6D-FE4E8A56D66A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1459631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19497"/>
            <a:ext cx="8596668" cy="4621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u="sng" dirty="0"/>
              <a:t>Beispiel II: Gebäude im OT Görsroth</a:t>
            </a:r>
          </a:p>
          <a:p>
            <a:r>
              <a:rPr lang="de-DE" dirty="0"/>
              <a:t>Einfamilienhaus (Reihenhaus) Baujahr vor 1990</a:t>
            </a:r>
          </a:p>
          <a:p>
            <a:r>
              <a:rPr lang="de-DE" dirty="0"/>
              <a:t>Berechnung </a:t>
            </a:r>
            <a:r>
              <a:rPr lang="de-DE" b="1" dirty="0"/>
              <a:t>Grundsteuer B bis 31.12.2024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Grundsteuermessbetrag 44,93 €</a:t>
            </a:r>
          </a:p>
          <a:p>
            <a:pPr lvl="1"/>
            <a:r>
              <a:rPr lang="de-DE" dirty="0"/>
              <a:t>Grundsteuerjahresbetrag bei gem. Hebesatz 580 % = </a:t>
            </a:r>
            <a:r>
              <a:rPr lang="de-DE" b="1" u="sng" dirty="0"/>
              <a:t>260,59 €</a:t>
            </a:r>
            <a:endParaRPr lang="de-DE" dirty="0"/>
          </a:p>
          <a:p>
            <a:r>
              <a:rPr lang="de-DE" dirty="0"/>
              <a:t>Berechnung </a:t>
            </a:r>
            <a:r>
              <a:rPr lang="de-DE" b="1" dirty="0"/>
              <a:t>Grundsteuer B ab 01.01.2025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Grundsteuermessbetrag 53,00 €</a:t>
            </a:r>
          </a:p>
          <a:p>
            <a:pPr lvl="1"/>
            <a:r>
              <a:rPr lang="de-DE" dirty="0"/>
              <a:t>Grundsteuerjahresbetrag bei gem. Hebesatz 437,28 % = </a:t>
            </a:r>
            <a:r>
              <a:rPr lang="de-DE" b="1" u="sng" dirty="0"/>
              <a:t>231,76 €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Im Ergebnis bleibt die </a:t>
            </a:r>
            <a:r>
              <a:rPr lang="de-DE" b="1" dirty="0"/>
              <a:t>Grundsteuerhöhe</a:t>
            </a:r>
            <a:r>
              <a:rPr lang="de-DE" dirty="0"/>
              <a:t> für dieses Gebäude mit der Grundsteuerreform ab dem Jahr 2025 </a:t>
            </a:r>
            <a:r>
              <a:rPr lang="de-DE" b="1" dirty="0"/>
              <a:t>stabil</a:t>
            </a:r>
            <a:r>
              <a:rPr lang="de-DE" dirty="0"/>
              <a:t>. In dem hier aufgeführten Beispiel ergibt sich ein leichte Senkung um 28,83 € p.a.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15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534061-45BB-4212-91B7-7A721B3ADE26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488126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50127"/>
            <a:ext cx="8596668" cy="4491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u="sng" dirty="0"/>
              <a:t>Beispiel III: Gebäude im OT </a:t>
            </a:r>
            <a:r>
              <a:rPr lang="de-DE" b="1" u="sng" dirty="0" err="1"/>
              <a:t>Oberlibbach</a:t>
            </a:r>
            <a:endParaRPr lang="de-DE" b="1" u="sng" dirty="0"/>
          </a:p>
          <a:p>
            <a:r>
              <a:rPr lang="de-DE" dirty="0"/>
              <a:t>Einfamilienhaus (Doppelhaushälfte) Baujahr vor 1997</a:t>
            </a:r>
          </a:p>
          <a:p>
            <a:r>
              <a:rPr lang="de-DE" dirty="0"/>
              <a:t>Berechnung </a:t>
            </a:r>
            <a:r>
              <a:rPr lang="de-DE" b="1" dirty="0"/>
              <a:t>Grundsteuer B bis 31.12.2024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Grundsteuermessbetrag 73,38 €</a:t>
            </a:r>
          </a:p>
          <a:p>
            <a:pPr lvl="1"/>
            <a:r>
              <a:rPr lang="de-DE" dirty="0"/>
              <a:t>Grundsteuerjahresbetrag bei gem. Hebesatz 580 % = </a:t>
            </a:r>
            <a:r>
              <a:rPr lang="de-DE" b="1" u="sng" dirty="0"/>
              <a:t>425,60 €</a:t>
            </a:r>
            <a:endParaRPr lang="de-DE" dirty="0"/>
          </a:p>
          <a:p>
            <a:r>
              <a:rPr lang="de-DE" dirty="0"/>
              <a:t>Berechnung </a:t>
            </a:r>
            <a:r>
              <a:rPr lang="de-DE" b="1" dirty="0"/>
              <a:t>Grundsteuer B ab 01.01.2025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Grundsteuermessbetrag 62,00 €</a:t>
            </a:r>
          </a:p>
          <a:p>
            <a:pPr lvl="1"/>
            <a:r>
              <a:rPr lang="de-DE" dirty="0"/>
              <a:t>Grundsteuerjahresbetrag bei gem. Hebesatz 437,28 % = </a:t>
            </a:r>
            <a:r>
              <a:rPr lang="de-DE" b="1" u="sng" dirty="0"/>
              <a:t>271,11 €</a:t>
            </a:r>
          </a:p>
          <a:p>
            <a:pPr marL="457200" lvl="1" indent="0">
              <a:buNone/>
            </a:pPr>
            <a:endParaRPr lang="de-DE" b="1" u="sng" dirty="0"/>
          </a:p>
          <a:p>
            <a:pPr marL="342900" lvl="1" indent="-342900"/>
            <a:r>
              <a:rPr lang="de-DE" sz="1800" dirty="0"/>
              <a:t>Im Ergebnis </a:t>
            </a:r>
            <a:r>
              <a:rPr lang="de-DE" sz="1800" b="1" dirty="0"/>
              <a:t>sinkt die Grundsteuerhöhe</a:t>
            </a:r>
            <a:r>
              <a:rPr lang="de-DE" sz="1800" dirty="0"/>
              <a:t> für diese Gebäude mit der Grundsteuerreform ab dem Jahr 2025 um 154,49 € p.a.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16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4813D0-A6AC-420D-B353-079C0F9A71A0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2602705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Grundsteuer C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89167"/>
            <a:ext cx="8596668" cy="4552196"/>
          </a:xfrm>
        </p:spPr>
        <p:txBody>
          <a:bodyPr>
            <a:normAutofit/>
          </a:bodyPr>
          <a:lstStyle/>
          <a:p>
            <a:r>
              <a:rPr lang="de-DE" dirty="0"/>
              <a:t>Das Land Hessen hat mit dem F</a:t>
            </a:r>
            <a:r>
              <a:rPr lang="de-DE" b="1" dirty="0"/>
              <a:t>lächen-Faktor-Modell</a:t>
            </a:r>
            <a:r>
              <a:rPr lang="de-DE" dirty="0"/>
              <a:t> ab dem 01.01.2025 auch die gesetzlichen </a:t>
            </a:r>
            <a:r>
              <a:rPr lang="de-DE" b="1" dirty="0"/>
              <a:t>Rahmenbedingungen</a:t>
            </a:r>
            <a:r>
              <a:rPr lang="de-DE" dirty="0"/>
              <a:t> zur Erhebung einer </a:t>
            </a:r>
            <a:r>
              <a:rPr lang="de-DE" b="1" dirty="0"/>
              <a:t>Grundsteuer C</a:t>
            </a:r>
            <a:r>
              <a:rPr lang="de-DE" dirty="0"/>
              <a:t> geschaffen.</a:t>
            </a:r>
          </a:p>
          <a:p>
            <a:r>
              <a:rPr lang="de-DE" dirty="0"/>
              <a:t>Die Grundsteuer C richtet sich an </a:t>
            </a:r>
            <a:r>
              <a:rPr lang="de-DE" b="1" dirty="0"/>
              <a:t>voll erschlossene „baureife“ Grundstücke</a:t>
            </a:r>
            <a:r>
              <a:rPr lang="de-DE" dirty="0"/>
              <a:t>, die bisher nicht bebaut sind. Diese Grundstücke können – unter bestimmten Voraussetzungen – mit einem </a:t>
            </a:r>
            <a:r>
              <a:rPr lang="de-DE" b="1" dirty="0"/>
              <a:t>bis zu fünffachen Satz der Grundsteuer B</a:t>
            </a:r>
            <a:r>
              <a:rPr lang="de-DE" dirty="0"/>
              <a:t> besteuert werden. </a:t>
            </a:r>
          </a:p>
          <a:p>
            <a:r>
              <a:rPr lang="de-DE" dirty="0"/>
              <a:t>Die Anforderungen zur Schaffung der </a:t>
            </a:r>
            <a:r>
              <a:rPr lang="de-DE" b="1" dirty="0"/>
              <a:t>gesetzlichen Rahmenbedingung </a:t>
            </a:r>
            <a:r>
              <a:rPr lang="de-DE" dirty="0"/>
              <a:t>zur rechtsicheren Erhebung einer Grundsteuer C sind relativ </a:t>
            </a:r>
            <a:r>
              <a:rPr lang="de-DE" b="1" dirty="0"/>
              <a:t>komplex</a:t>
            </a:r>
            <a:r>
              <a:rPr lang="de-DE" dirty="0"/>
              <a:t> und der </a:t>
            </a:r>
            <a:r>
              <a:rPr lang="de-DE" b="1" dirty="0"/>
              <a:t>Verwaltungsaufwand </a:t>
            </a:r>
            <a:r>
              <a:rPr lang="de-DE" dirty="0"/>
              <a:t>wäre </a:t>
            </a:r>
            <a:r>
              <a:rPr lang="de-DE" b="1" dirty="0"/>
              <a:t>hoch</a:t>
            </a:r>
            <a:r>
              <a:rPr lang="de-DE" dirty="0"/>
              <a:t>.</a:t>
            </a:r>
          </a:p>
          <a:p>
            <a:r>
              <a:rPr lang="de-DE" dirty="0"/>
              <a:t>Aus diesen Gründen haben sich sowohl der Bürgermeister und die Verwaltung als auch die politischen Gremien zum aktuellen Zeitpunkt </a:t>
            </a:r>
            <a:r>
              <a:rPr lang="de-DE" b="1" dirty="0"/>
              <a:t>gegen</a:t>
            </a:r>
            <a:r>
              <a:rPr lang="de-DE" dirty="0"/>
              <a:t> die Einführung einer </a:t>
            </a:r>
            <a:r>
              <a:rPr lang="de-DE" b="1" dirty="0"/>
              <a:t>Grundsteuer C</a:t>
            </a:r>
            <a:r>
              <a:rPr lang="de-DE" dirty="0"/>
              <a:t> bereits </a:t>
            </a:r>
            <a:r>
              <a:rPr lang="de-DE" b="1" dirty="0"/>
              <a:t>zum 01.01.2025 entschieden</a:t>
            </a:r>
            <a:r>
              <a:rPr lang="de-DE" dirty="0"/>
              <a:t>. </a:t>
            </a:r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17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4B71E5-3225-4831-9895-8770296ED946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3109011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4708951"/>
          </a:xfrm>
        </p:spPr>
        <p:txBody>
          <a:bodyPr>
            <a:normAutofit/>
          </a:bodyPr>
          <a:lstStyle/>
          <a:p>
            <a:r>
              <a:rPr lang="de-DE" dirty="0"/>
              <a:t>Die Gemeinde plant die Hebesätze für 2025 so anzupassen, dass für die Kommune </a:t>
            </a:r>
            <a:r>
              <a:rPr lang="de-DE" b="1" dirty="0"/>
              <a:t>Aufkommensneutralität</a:t>
            </a:r>
            <a:r>
              <a:rPr lang="de-DE" dirty="0"/>
              <a:t> besteht. </a:t>
            </a:r>
          </a:p>
          <a:p>
            <a:endParaRPr lang="de-DE" dirty="0"/>
          </a:p>
          <a:p>
            <a:r>
              <a:rPr lang="de-DE" dirty="0"/>
              <a:t>Für die </a:t>
            </a:r>
            <a:r>
              <a:rPr lang="de-DE" b="1" dirty="0"/>
              <a:t>Grundsteuerschuldner</a:t>
            </a:r>
            <a:r>
              <a:rPr lang="de-DE" dirty="0"/>
              <a:t> wird es i.d.R. zu </a:t>
            </a:r>
            <a:r>
              <a:rPr lang="de-DE" b="1" dirty="0"/>
              <a:t>Veränderungen</a:t>
            </a:r>
            <a:r>
              <a:rPr lang="de-DE" dirty="0"/>
              <a:t> bei der </a:t>
            </a:r>
            <a:r>
              <a:rPr lang="de-DE" b="1" dirty="0"/>
              <a:t>Grundsteuerhöhe</a:t>
            </a:r>
            <a:r>
              <a:rPr lang="de-DE" dirty="0"/>
              <a:t> ab dem Jahr 2025 kommen. Es kann sowohl zu einer höheren Grundsteuerfeststellung als auch zu einer niedrigeren kommen.</a:t>
            </a:r>
          </a:p>
          <a:p>
            <a:endParaRPr lang="de-DE" dirty="0"/>
          </a:p>
          <a:p>
            <a:r>
              <a:rPr lang="de-DE" dirty="0"/>
              <a:t>Die Höhe des </a:t>
            </a:r>
            <a:r>
              <a:rPr lang="de-DE" b="1" dirty="0"/>
              <a:t>Grundsteuermessbetrages</a:t>
            </a:r>
            <a:r>
              <a:rPr lang="de-DE" dirty="0"/>
              <a:t> wird in der </a:t>
            </a:r>
            <a:r>
              <a:rPr lang="de-DE" b="1" dirty="0"/>
              <a:t>Mehrzahl steigen</a:t>
            </a:r>
            <a:r>
              <a:rPr lang="de-DE" dirty="0"/>
              <a:t>, was durch die Absenkung der Grundsteuerhebesätze der Gemeinde auch impliziert wird.</a:t>
            </a:r>
          </a:p>
          <a:p>
            <a:endParaRPr lang="de-DE" dirty="0"/>
          </a:p>
          <a:p>
            <a:r>
              <a:rPr lang="de-DE" dirty="0"/>
              <a:t>Die Grundsteuer C wird für 2025 nicht eingeführt. </a:t>
            </a:r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18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7416E3-5AD9-4607-A543-127FA8A5F83D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2113129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 ???</a:t>
            </a:r>
          </a:p>
        </p:txBody>
      </p:sp>
      <p:pic>
        <p:nvPicPr>
          <p:cNvPr id="7" name="Inhaltsplatzhalter 6" descr="Fragezeichen vor roter Wand">
            <a:extLst>
              <a:ext uri="{FF2B5EF4-FFF2-40B4-BE49-F238E27FC236}">
                <a16:creationId xmlns:a16="http://schemas.microsoft.com/office/drawing/2014/main" id="{3675B824-7577-444B-ACEF-340F508B61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4" y="1331913"/>
            <a:ext cx="7791849" cy="4710112"/>
          </a:xfr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19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FD87E3-026E-47D2-8B9E-B5FAC6DD3EFD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367744740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Inhaltsverzeichnis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27715"/>
            <a:ext cx="8596668" cy="3880773"/>
          </a:xfrm>
        </p:spPr>
        <p:txBody>
          <a:bodyPr/>
          <a:lstStyle/>
          <a:p>
            <a:r>
              <a:rPr lang="de-DE" dirty="0"/>
              <a:t>Einführung</a:t>
            </a:r>
          </a:p>
          <a:p>
            <a:r>
              <a:rPr lang="de-DE" dirty="0"/>
              <a:t>Zuständigkeit</a:t>
            </a:r>
          </a:p>
          <a:p>
            <a:r>
              <a:rPr lang="de-DE" dirty="0"/>
              <a:t>Historie</a:t>
            </a:r>
          </a:p>
          <a:p>
            <a:r>
              <a:rPr lang="de-DE" dirty="0"/>
              <a:t>Kommunale Betrachtung</a:t>
            </a:r>
          </a:p>
          <a:p>
            <a:r>
              <a:rPr lang="de-DE" dirty="0"/>
              <a:t>Berechnungsmodelle</a:t>
            </a:r>
          </a:p>
          <a:p>
            <a:r>
              <a:rPr lang="de-DE" dirty="0"/>
              <a:t>Beispiele</a:t>
            </a:r>
          </a:p>
          <a:p>
            <a:r>
              <a:rPr lang="de-DE" dirty="0"/>
              <a:t>Grundsteuer C</a:t>
            </a:r>
          </a:p>
          <a:p>
            <a:r>
              <a:rPr lang="de-DE" dirty="0"/>
              <a:t>Fazit</a:t>
            </a:r>
          </a:p>
          <a:p>
            <a:r>
              <a:rPr lang="de-DE" dirty="0"/>
              <a:t>Fragen / Diskussionsrunde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2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5968771-96F4-4553-BFCF-BB969AA64B3A}"/>
              </a:ext>
            </a:extLst>
          </p:cNvPr>
          <p:cNvSpPr txBox="1">
            <a:spLocks/>
          </p:cNvSpPr>
          <p:nvPr/>
        </p:nvSpPr>
        <p:spPr>
          <a:xfrm>
            <a:off x="677334" y="60658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400683752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Bezug auf die zum </a:t>
            </a:r>
            <a:r>
              <a:rPr lang="de-DE" b="1" dirty="0"/>
              <a:t>01.01.2025 in Kraft tretende Grundsteuerreform</a:t>
            </a:r>
            <a:r>
              <a:rPr lang="de-DE" dirty="0"/>
              <a:t> sind in der Vergangenheit viele Fragen und Unsicherheiten in der Bürgerschaft aufgetreten.</a:t>
            </a:r>
          </a:p>
          <a:p>
            <a:endParaRPr lang="de-DE" dirty="0"/>
          </a:p>
          <a:p>
            <a:r>
              <a:rPr lang="de-DE" dirty="0"/>
              <a:t>Diese Veranstaltung soll dazu dienen grundsätzlich und allgemein über die anstehende Umsetzung der </a:t>
            </a:r>
            <a:r>
              <a:rPr lang="de-DE" b="1" dirty="0"/>
              <a:t>Reform zu informieren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/>
              <a:t>Von Seiten des Bürgermeisters und der Verwaltung soll diese Informationsveranstaltung zudem genutzt werden, um mit der Bürgerschaft über das Thema </a:t>
            </a:r>
            <a:r>
              <a:rPr lang="de-DE" b="1" dirty="0"/>
              <a:t>ins Gespräch zu kommen</a:t>
            </a:r>
            <a:r>
              <a:rPr lang="de-DE" dirty="0"/>
              <a:t>, und die </a:t>
            </a:r>
            <a:r>
              <a:rPr lang="de-DE" b="1" dirty="0"/>
              <a:t>Fragen</a:t>
            </a:r>
            <a:r>
              <a:rPr lang="de-DE" dirty="0"/>
              <a:t> der Bürgerschaft </a:t>
            </a:r>
            <a:r>
              <a:rPr lang="de-DE" b="1" dirty="0"/>
              <a:t>zu beantworten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3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7BBA9C-B506-44A7-BA8A-D47AF7C47453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950937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Zuständigkeiten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8957" y="1402080"/>
            <a:ext cx="8596668" cy="46392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u="sng" dirty="0"/>
              <a:t>Finanzamt</a:t>
            </a:r>
          </a:p>
          <a:p>
            <a:r>
              <a:rPr lang="de-DE" dirty="0"/>
              <a:t>Der </a:t>
            </a:r>
            <a:r>
              <a:rPr lang="de-DE" b="1" dirty="0"/>
              <a:t>Grundsteuermessbetrag</a:t>
            </a:r>
            <a:r>
              <a:rPr lang="de-DE" dirty="0"/>
              <a:t>, der Ihnen als Grundsteuermessbescheid zugeht, wird durch das </a:t>
            </a:r>
            <a:r>
              <a:rPr lang="de-DE" b="1" dirty="0"/>
              <a:t>Finanzamt</a:t>
            </a:r>
            <a:r>
              <a:rPr lang="de-DE" dirty="0"/>
              <a:t> ermittelt. </a:t>
            </a:r>
          </a:p>
          <a:p>
            <a:r>
              <a:rPr lang="de-DE" dirty="0"/>
              <a:t>Bei Fragen etc. zur Höhe und der Berechnung des Grundsteuermessbetrages müssen Sie sich an das zuständige Finanzamt wenden.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u="sng" dirty="0"/>
              <a:t>Gemeindeverwaltung (Abteilung Gemeindekasse, Steuern) </a:t>
            </a:r>
          </a:p>
          <a:p>
            <a:r>
              <a:rPr lang="de-DE" dirty="0"/>
              <a:t>Die </a:t>
            </a:r>
            <a:r>
              <a:rPr lang="de-DE" b="1" dirty="0"/>
              <a:t>Gemeinde</a:t>
            </a:r>
            <a:r>
              <a:rPr lang="de-DE" dirty="0"/>
              <a:t> erhebt auf den ermittelten Grundsteuermessbetrag, den von der Gemeindevertretung im Rahmen der Haushaltssatzung festgelegten </a:t>
            </a:r>
            <a:r>
              <a:rPr lang="de-DE" b="1" dirty="0"/>
              <a:t>Hebesatz</a:t>
            </a:r>
            <a:r>
              <a:rPr lang="de-DE" dirty="0"/>
              <a:t> für die Grundsteuer A oder B, und sendet einen Grundsteuerbescheid zu.</a:t>
            </a:r>
          </a:p>
          <a:p>
            <a:r>
              <a:rPr lang="de-DE" dirty="0"/>
              <a:t>Die Gemeindeverwaltung ist der richtige Ansprechpartner u.a. für:</a:t>
            </a:r>
          </a:p>
          <a:p>
            <a:pPr lvl="1"/>
            <a:r>
              <a:rPr lang="de-DE" dirty="0"/>
              <a:t>Erläuterung des Grundsteuerbescheides</a:t>
            </a:r>
          </a:p>
          <a:p>
            <a:pPr lvl="1"/>
            <a:r>
              <a:rPr lang="de-DE" dirty="0"/>
              <a:t>Fragen zur Zahlungsabwicklung (Gemeindekasse)</a:t>
            </a:r>
          </a:p>
          <a:p>
            <a:pPr lvl="1"/>
            <a:r>
              <a:rPr lang="de-DE" dirty="0"/>
              <a:t>Anträge/Widersprüche die die Grundsteuer als solche und nicht den Messbetrag betreffen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4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4DBD66-F3FF-4475-9D98-0A8604D6DA4E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3996343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Historie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71750"/>
            <a:ext cx="8596668" cy="4284616"/>
          </a:xfrm>
        </p:spPr>
        <p:txBody>
          <a:bodyPr/>
          <a:lstStyle/>
          <a:p>
            <a:pPr lvl="0">
              <a:tabLst>
                <a:tab pos="457200" algn="l"/>
              </a:tabLst>
            </a:pPr>
            <a:r>
              <a:rPr lang="de-DE" dirty="0"/>
              <a:t>Das Bundesverfassungsgericht hat am </a:t>
            </a:r>
            <a:r>
              <a:rPr lang="de-DE" b="1" dirty="0"/>
              <a:t>10. April 2018 </a:t>
            </a:r>
            <a:r>
              <a:rPr lang="de-DE" dirty="0"/>
              <a:t>die </a:t>
            </a:r>
            <a:r>
              <a:rPr lang="de-DE" b="1" dirty="0"/>
              <a:t>Unvereinbarkeit</a:t>
            </a:r>
            <a:r>
              <a:rPr lang="de-DE" dirty="0"/>
              <a:t> des </a:t>
            </a:r>
            <a:r>
              <a:rPr lang="de-DE" b="1" dirty="0"/>
              <a:t>Bewertungsgesetzes</a:t>
            </a:r>
            <a:r>
              <a:rPr lang="de-DE" dirty="0"/>
              <a:t> zur Grundsteuer A und B festgestellt.</a:t>
            </a:r>
          </a:p>
          <a:p>
            <a:pPr lvl="0">
              <a:tabLst>
                <a:tab pos="457200" algn="l"/>
              </a:tabLst>
            </a:pPr>
            <a:r>
              <a:rPr lang="de-DE" dirty="0"/>
              <a:t>Der Gesetzgeber war verpflichtet eine </a:t>
            </a:r>
            <a:r>
              <a:rPr lang="de-DE" b="1" dirty="0"/>
              <a:t>Neuregelung</a:t>
            </a:r>
            <a:r>
              <a:rPr lang="de-DE" dirty="0"/>
              <a:t> bis zum </a:t>
            </a:r>
            <a:r>
              <a:rPr lang="de-DE" b="1" dirty="0"/>
              <a:t>31.12.2019</a:t>
            </a:r>
            <a:r>
              <a:rPr lang="de-DE" dirty="0"/>
              <a:t> zu treffen. Nach Verkündung der Neuregelung dürfen </a:t>
            </a:r>
            <a:r>
              <a:rPr lang="de-DE" b="1" dirty="0"/>
              <a:t>die alten Regelungen</a:t>
            </a:r>
            <a:r>
              <a:rPr lang="de-DE" dirty="0"/>
              <a:t> längstens </a:t>
            </a:r>
            <a:r>
              <a:rPr lang="de-DE" b="1" dirty="0"/>
              <a:t>bis zum 31.12.2024 </a:t>
            </a:r>
            <a:r>
              <a:rPr lang="de-DE" dirty="0"/>
              <a:t>angewendet werden.</a:t>
            </a:r>
          </a:p>
          <a:p>
            <a:r>
              <a:rPr lang="de-DE" dirty="0"/>
              <a:t>Die </a:t>
            </a:r>
            <a:r>
              <a:rPr lang="de-DE" b="1" dirty="0"/>
              <a:t>Neuregelungen</a:t>
            </a:r>
            <a:r>
              <a:rPr lang="de-DE" dirty="0"/>
              <a:t> wurden vom Gesetzgeber </a:t>
            </a:r>
            <a:r>
              <a:rPr lang="de-DE" dirty="0" err="1"/>
              <a:t>i.W</a:t>
            </a:r>
            <a:r>
              <a:rPr lang="de-DE" dirty="0"/>
              <a:t>. im </a:t>
            </a:r>
            <a:r>
              <a:rPr lang="de-DE" b="1" dirty="0"/>
              <a:t>November und Dezember 2019</a:t>
            </a:r>
            <a:r>
              <a:rPr lang="de-DE" dirty="0"/>
              <a:t> getroffen. </a:t>
            </a:r>
          </a:p>
          <a:p>
            <a:r>
              <a:rPr lang="de-DE" dirty="0"/>
              <a:t>Die </a:t>
            </a:r>
            <a:r>
              <a:rPr lang="de-DE" b="1" dirty="0"/>
              <a:t>Hauptfeststellung</a:t>
            </a:r>
            <a:r>
              <a:rPr lang="de-DE" dirty="0"/>
              <a:t> der neuen Grundsteuerwerte sollte zum S</a:t>
            </a:r>
            <a:r>
              <a:rPr lang="de-DE" b="1" dirty="0"/>
              <a:t>tichtag 01.01.2022</a:t>
            </a:r>
            <a:r>
              <a:rPr lang="de-DE" dirty="0"/>
              <a:t> erfolgen, des weiteren ist eine </a:t>
            </a:r>
            <a:r>
              <a:rPr lang="de-DE" b="1" dirty="0"/>
              <a:t>Neufeststellung</a:t>
            </a:r>
            <a:r>
              <a:rPr lang="de-DE" dirty="0"/>
              <a:t> alle sieben Jahre (als nächstes zum </a:t>
            </a:r>
            <a:r>
              <a:rPr lang="de-DE" b="1" dirty="0"/>
              <a:t>01.01.2029</a:t>
            </a:r>
            <a:r>
              <a:rPr lang="de-DE" dirty="0"/>
              <a:t>) vorgesehen.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5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8F8805-393E-4759-8079-7DFEF0FD8FE2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1119490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Historie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4454" y="3403183"/>
            <a:ext cx="8596668" cy="3880773"/>
          </a:xfrm>
        </p:spPr>
        <p:txBody>
          <a:bodyPr/>
          <a:lstStyle/>
          <a:p>
            <a:r>
              <a:rPr lang="de-DE" dirty="0"/>
              <a:t>Der Bund hat ein sogenanntes </a:t>
            </a:r>
            <a:r>
              <a:rPr lang="de-DE" b="1" dirty="0"/>
              <a:t>„Bundesmodell“</a:t>
            </a:r>
            <a:r>
              <a:rPr lang="de-DE" dirty="0"/>
              <a:t> für die neue Bemessung entwickelt, aber mit einer </a:t>
            </a:r>
            <a:r>
              <a:rPr lang="de-DE" b="1" dirty="0"/>
              <a:t>Öffnungsklausel</a:t>
            </a:r>
            <a:r>
              <a:rPr lang="de-DE" dirty="0"/>
              <a:t> für landesrechtliche Abweichungen versehen.</a:t>
            </a:r>
          </a:p>
          <a:p>
            <a:r>
              <a:rPr lang="de-DE" dirty="0"/>
              <a:t>Von dieser </a:t>
            </a:r>
            <a:r>
              <a:rPr lang="de-DE" b="1" dirty="0"/>
              <a:t>Öffnungsklausel</a:t>
            </a:r>
            <a:r>
              <a:rPr lang="de-DE" dirty="0"/>
              <a:t> haben </a:t>
            </a:r>
            <a:r>
              <a:rPr lang="de-DE" b="1" dirty="0"/>
              <a:t>sieben Bundesländer </a:t>
            </a:r>
            <a:r>
              <a:rPr lang="de-DE" dirty="0"/>
              <a:t>(u.a. Hessen) Gebrauch gemacht. </a:t>
            </a:r>
          </a:p>
          <a:p>
            <a:r>
              <a:rPr lang="de-DE" b="1" dirty="0"/>
              <a:t>Hessen</a:t>
            </a:r>
            <a:r>
              <a:rPr lang="de-DE" dirty="0"/>
              <a:t> hat sich für ein sogenanntes </a:t>
            </a:r>
            <a:r>
              <a:rPr lang="de-DE" b="1" dirty="0"/>
              <a:t>Flächen-Faktor-Modell</a:t>
            </a:r>
            <a:r>
              <a:rPr lang="de-DE" dirty="0"/>
              <a:t> entschieden, dass die Erhebung einer Grundsteuer C ermöglicht.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6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8F8805-393E-4759-8079-7DFEF0FD8FE2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8B69D48-E45F-4709-B0F6-A809F481C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050" y="1434852"/>
            <a:ext cx="8596668" cy="196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94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Kommunale Betrachtung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724297"/>
            <a:ext cx="8596668" cy="4317065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Die Gemeinde erzielt mit der </a:t>
            </a:r>
            <a:r>
              <a:rPr lang="de-DE" b="1" dirty="0"/>
              <a:t>Grundsteuer B</a:t>
            </a:r>
            <a:r>
              <a:rPr lang="de-DE" dirty="0"/>
              <a:t> jährliche Erträge von ca. </a:t>
            </a:r>
            <a:r>
              <a:rPr lang="de-DE" b="1" dirty="0"/>
              <a:t>T€ 1.660</a:t>
            </a:r>
            <a:r>
              <a:rPr lang="de-DE" dirty="0"/>
              <a:t>. Dazu kommen Erträge </a:t>
            </a:r>
            <a:r>
              <a:rPr lang="de-DE" dirty="0" err="1"/>
              <a:t>i.H.v</a:t>
            </a:r>
            <a:r>
              <a:rPr lang="de-DE" dirty="0"/>
              <a:t>. T€ 55 über die Grundsteuer A.</a:t>
            </a:r>
          </a:p>
          <a:p>
            <a:r>
              <a:rPr lang="de-DE" dirty="0"/>
              <a:t>Durch die </a:t>
            </a:r>
            <a:r>
              <a:rPr lang="de-DE" b="1" dirty="0"/>
              <a:t>Grundsteuerreform</a:t>
            </a:r>
            <a:r>
              <a:rPr lang="de-DE" dirty="0"/>
              <a:t> ändern sich die </a:t>
            </a:r>
            <a:r>
              <a:rPr lang="de-DE" b="1" dirty="0"/>
              <a:t>Grundsteuermessbeträge</a:t>
            </a:r>
            <a:r>
              <a:rPr lang="de-DE" dirty="0"/>
              <a:t> für die einzelnen Grundstücke. Daher würde eine Beibehaltung der aktuellen Hebesätze für die Grundsteuer A und B unweigerlich zu einer </a:t>
            </a:r>
            <a:r>
              <a:rPr lang="de-DE" b="1" dirty="0"/>
              <a:t>Veränderung der o.a. Erträge</a:t>
            </a:r>
            <a:r>
              <a:rPr lang="de-DE" dirty="0"/>
              <a:t> der Gemeinde führen.</a:t>
            </a:r>
          </a:p>
          <a:p>
            <a:r>
              <a:rPr lang="de-DE" dirty="0"/>
              <a:t>Die </a:t>
            </a:r>
            <a:r>
              <a:rPr lang="de-DE" b="1" dirty="0"/>
              <a:t>Hessische Steuerverwaltung </a:t>
            </a:r>
            <a:r>
              <a:rPr lang="de-DE" dirty="0"/>
              <a:t>hat auf Basis der neuen Bewertung der Grundstücke zum 01.01.2022 am </a:t>
            </a:r>
            <a:r>
              <a:rPr lang="de-DE" b="1" dirty="0"/>
              <a:t>05.06.2024</a:t>
            </a:r>
            <a:r>
              <a:rPr lang="de-DE" dirty="0"/>
              <a:t> die entsprechenden </a:t>
            </a:r>
            <a:r>
              <a:rPr lang="de-DE" b="1" dirty="0"/>
              <a:t>Veränderungen ermittelt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/>
              <a:t>Ziel war die Ermittlung einer Hebesatzempfehlung für jede hessische Kommune, die eine </a:t>
            </a:r>
            <a:r>
              <a:rPr lang="de-DE" b="1" dirty="0"/>
              <a:t>Aufkommensneutralität</a:t>
            </a:r>
            <a:r>
              <a:rPr lang="de-DE" dirty="0"/>
              <a:t> ergibt. </a:t>
            </a:r>
          </a:p>
          <a:p>
            <a:r>
              <a:rPr lang="de-DE" dirty="0"/>
              <a:t>Die </a:t>
            </a:r>
            <a:r>
              <a:rPr lang="de-DE" b="1" dirty="0"/>
              <a:t>Landesregierung</a:t>
            </a:r>
            <a:r>
              <a:rPr lang="de-DE" dirty="0"/>
              <a:t> hat ausdrücklich </a:t>
            </a:r>
            <a:r>
              <a:rPr lang="de-DE" b="1" dirty="0"/>
              <a:t>eine aufkommensneutrale Umsetzung </a:t>
            </a:r>
            <a:r>
              <a:rPr lang="de-DE" dirty="0"/>
              <a:t>der Grundsteuerreform für die Kommunen empfohlen. </a:t>
            </a:r>
          </a:p>
          <a:p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7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78992B-D912-4405-978E-8C06DDC0CC10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3321924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Kommunale Betrachtung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85526"/>
            <a:ext cx="8596668" cy="4655836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Für die Gemeinde Hünstetten ergibt diese Hebesatzempfehlung:</a:t>
            </a:r>
          </a:p>
          <a:p>
            <a:pPr lvl="1"/>
            <a:r>
              <a:rPr lang="de-DE" dirty="0"/>
              <a:t>die </a:t>
            </a:r>
            <a:r>
              <a:rPr lang="de-DE" b="1" dirty="0"/>
              <a:t>Grundsteuer A</a:t>
            </a:r>
            <a:r>
              <a:rPr lang="de-DE" dirty="0"/>
              <a:t> einen Hebesatz in Höhe von </a:t>
            </a:r>
            <a:r>
              <a:rPr lang="de-DE" b="1" dirty="0"/>
              <a:t>381,93 Prozent (ALT: 420 %) </a:t>
            </a:r>
            <a:r>
              <a:rPr lang="de-DE" dirty="0"/>
              <a:t>und</a:t>
            </a:r>
          </a:p>
          <a:p>
            <a:pPr lvl="1"/>
            <a:r>
              <a:rPr lang="de-DE" dirty="0"/>
              <a:t>die </a:t>
            </a:r>
            <a:r>
              <a:rPr lang="de-DE" b="1" dirty="0"/>
              <a:t>Grundsteuer B</a:t>
            </a:r>
            <a:r>
              <a:rPr lang="de-DE" dirty="0"/>
              <a:t> einen Hebesatz in Höhe von </a:t>
            </a:r>
            <a:r>
              <a:rPr lang="de-DE" b="1" dirty="0"/>
              <a:t>437,28 Prozent (ALT: 580 %)</a:t>
            </a:r>
            <a:r>
              <a:rPr lang="de-DE" dirty="0"/>
              <a:t>.</a:t>
            </a:r>
          </a:p>
          <a:p>
            <a:pPr lvl="1"/>
            <a:endParaRPr lang="de-DE" dirty="0"/>
          </a:p>
          <a:p>
            <a:r>
              <a:rPr lang="de-DE" b="1" dirty="0"/>
              <a:t>Ziel </a:t>
            </a:r>
            <a:r>
              <a:rPr lang="de-DE" dirty="0"/>
              <a:t>von Bürgermeister, Verwaltung und gemeindlichen Gremien i.V. mit der Empfehlung der Landesregierung war, die </a:t>
            </a:r>
            <a:r>
              <a:rPr lang="de-DE" b="1" dirty="0"/>
              <a:t>Aufkommensneutralität der Grundsteuer</a:t>
            </a:r>
            <a:r>
              <a:rPr lang="de-DE" dirty="0"/>
              <a:t> für den Haushaltsplan 2025 zu wahren. </a:t>
            </a:r>
          </a:p>
          <a:p>
            <a:endParaRPr lang="de-DE" dirty="0"/>
          </a:p>
          <a:p>
            <a:r>
              <a:rPr lang="de-DE" dirty="0"/>
              <a:t>Aus diesem Grund wurden die o.g. </a:t>
            </a:r>
            <a:r>
              <a:rPr lang="de-DE" b="1" dirty="0"/>
              <a:t>Hebesatzempfehlung exakt </a:t>
            </a:r>
            <a:r>
              <a:rPr lang="de-DE" dirty="0"/>
              <a:t>wie oben angeführt in der Haushaltstagung des </a:t>
            </a:r>
            <a:r>
              <a:rPr lang="de-DE" b="1" dirty="0"/>
              <a:t>Haupt- und Finanzausschusses am 02.11.2024 </a:t>
            </a:r>
            <a:r>
              <a:rPr lang="de-DE" dirty="0"/>
              <a:t>bestätigt und der </a:t>
            </a:r>
            <a:r>
              <a:rPr lang="de-DE" b="1" dirty="0"/>
              <a:t>Gemeindevertretung zur Beschlussfassung am 12.12.2024 </a:t>
            </a:r>
            <a:r>
              <a:rPr lang="de-DE" dirty="0"/>
              <a:t>vorgeschlagen. </a:t>
            </a:r>
          </a:p>
          <a:p>
            <a:r>
              <a:rPr lang="de-DE" dirty="0"/>
              <a:t>Die </a:t>
            </a:r>
            <a:r>
              <a:rPr lang="de-DE" b="1" dirty="0"/>
              <a:t>Gemeinde Hünstetten folgt </a:t>
            </a:r>
            <a:r>
              <a:rPr lang="de-DE" dirty="0"/>
              <a:t>hiermit der ausdrücklichen </a:t>
            </a:r>
            <a:r>
              <a:rPr lang="de-DE" b="1" dirty="0"/>
              <a:t>Empfehlung der Landesregierung</a:t>
            </a:r>
            <a:r>
              <a:rPr lang="de-DE" dirty="0"/>
              <a:t>. </a:t>
            </a:r>
          </a:p>
          <a:p>
            <a:endParaRPr lang="de-DE" dirty="0"/>
          </a:p>
          <a:p>
            <a:r>
              <a:rPr lang="de-DE" dirty="0"/>
              <a:t>Da die </a:t>
            </a:r>
            <a:r>
              <a:rPr lang="de-DE" b="1" dirty="0"/>
              <a:t>Grundsteuer B</a:t>
            </a:r>
            <a:r>
              <a:rPr lang="de-DE" dirty="0"/>
              <a:t> sowohl für die </a:t>
            </a:r>
            <a:r>
              <a:rPr lang="de-DE" b="1" dirty="0"/>
              <a:t>Bürger als auch </a:t>
            </a:r>
            <a:r>
              <a:rPr lang="de-DE" dirty="0"/>
              <a:t>für die </a:t>
            </a:r>
            <a:r>
              <a:rPr lang="de-DE" b="1" dirty="0"/>
              <a:t>Kommune</a:t>
            </a:r>
            <a:r>
              <a:rPr lang="de-DE" dirty="0"/>
              <a:t> i.d.R. die deutlich </a:t>
            </a:r>
            <a:r>
              <a:rPr lang="de-DE" b="1" dirty="0"/>
              <a:t>höhere</a:t>
            </a:r>
            <a:r>
              <a:rPr lang="de-DE" dirty="0"/>
              <a:t> (Betragsvolumen) </a:t>
            </a:r>
            <a:r>
              <a:rPr lang="de-DE" b="1" dirty="0"/>
              <a:t>Bedeutung</a:t>
            </a:r>
            <a:r>
              <a:rPr lang="de-DE" dirty="0"/>
              <a:t> hat, soll die Grundsteuer B im Folgenden im Fokus stehen.</a:t>
            </a:r>
          </a:p>
          <a:p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8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78992B-D912-4405-978E-8C06DDC0CC10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1860478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Berechnungsmodelle I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59698"/>
            <a:ext cx="8596668" cy="432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b="1" u="sng" dirty="0"/>
              <a:t>Bis zum 31.12.2024 verwendete Berechnung:</a:t>
            </a:r>
          </a:p>
          <a:p>
            <a:r>
              <a:rPr lang="de-DE" dirty="0"/>
              <a:t>Verwendete Parameter:</a:t>
            </a:r>
          </a:p>
          <a:p>
            <a:pPr lvl="1">
              <a:lnSpc>
                <a:spcPct val="120000"/>
              </a:lnSpc>
            </a:pPr>
            <a:r>
              <a:rPr lang="de-DE" b="1" dirty="0"/>
              <a:t>Einheitswert </a:t>
            </a:r>
            <a:r>
              <a:rPr lang="de-DE" dirty="0"/>
              <a:t>(Hauptfeststellungszeitpunkt 01.01.1964, neue Bundesländer sogar 01.01.1935)</a:t>
            </a:r>
          </a:p>
          <a:p>
            <a:pPr lvl="1"/>
            <a:r>
              <a:rPr lang="de-DE" b="1" dirty="0"/>
              <a:t>Grundsteuermesszahl</a:t>
            </a:r>
            <a:r>
              <a:rPr lang="de-DE" dirty="0"/>
              <a:t> (Tausendsätze, abhängig u.a. davon ob es sich um eine Ein- oder Zweifamilienhaus handelt)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b="1" dirty="0"/>
              <a:t>Einheitswert x Grundsteuermesszahl </a:t>
            </a:r>
            <a:r>
              <a:rPr lang="de-DE" dirty="0"/>
              <a:t>ergibt den </a:t>
            </a:r>
            <a:r>
              <a:rPr lang="de-DE" b="1" dirty="0"/>
              <a:t>Grundsteuermessbetrag.</a:t>
            </a:r>
            <a:endParaRPr lang="de-DE" dirty="0"/>
          </a:p>
          <a:p>
            <a:endParaRPr lang="de-DE" dirty="0"/>
          </a:p>
          <a:p>
            <a:r>
              <a:rPr lang="de-DE" dirty="0"/>
              <a:t>Der </a:t>
            </a:r>
            <a:r>
              <a:rPr lang="de-DE" b="1" dirty="0"/>
              <a:t>Grundsteuermessbetrag</a:t>
            </a:r>
            <a:r>
              <a:rPr lang="de-DE" dirty="0"/>
              <a:t> ist die Basis für die Ermittlung der Höhe der Grundsteuer. Zur Berechnung der Höhe der Grundsteuer wird der </a:t>
            </a:r>
            <a:r>
              <a:rPr lang="de-DE" b="1" dirty="0"/>
              <a:t>Hebesatz</a:t>
            </a:r>
            <a:r>
              <a:rPr lang="de-DE" dirty="0"/>
              <a:t> mit dem </a:t>
            </a:r>
            <a:r>
              <a:rPr lang="de-DE" b="1" dirty="0"/>
              <a:t>Grundsteuermessbetrag multipliziert</a:t>
            </a:r>
            <a:r>
              <a:rPr lang="de-DE" dirty="0"/>
              <a:t>. </a:t>
            </a:r>
          </a:p>
          <a:p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D5F-1638-4D8B-8B2C-C714484855EA}" type="slidenum">
              <a:rPr lang="de-DE" smtClean="0"/>
              <a:t>9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78992B-D912-4405-978E-8C06DDC0CC10}"/>
              </a:ext>
            </a:extLst>
          </p:cNvPr>
          <p:cNvSpPr txBox="1">
            <a:spLocks/>
          </p:cNvSpPr>
          <p:nvPr/>
        </p:nvSpPr>
        <p:spPr>
          <a:xfrm>
            <a:off x="829734" y="62182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15.11.2024  		Ersteller: A. Funk </a:t>
            </a:r>
          </a:p>
        </p:txBody>
      </p:sp>
    </p:spTree>
    <p:extLst>
      <p:ext uri="{BB962C8B-B14F-4D97-AF65-F5344CB8AC3E}">
        <p14:creationId xmlns:p14="http://schemas.microsoft.com/office/powerpoint/2010/main" val="3739524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1593</Words>
  <Application>Microsoft Office PowerPoint</Application>
  <PresentationFormat>Breitbild</PresentationFormat>
  <Paragraphs>202</Paragraphs>
  <Slides>19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Arial Rounded MT Bold</vt:lpstr>
      <vt:lpstr>Calibri</vt:lpstr>
      <vt:lpstr>Trebuchet MS</vt:lpstr>
      <vt:lpstr>Wingdings 3</vt:lpstr>
      <vt:lpstr>Facette</vt:lpstr>
      <vt:lpstr>INFORMATIONS-VERANSTALTUNG  GRUNDSTEUERREFORM  2025</vt:lpstr>
      <vt:lpstr>Inhaltsverzeichnis</vt:lpstr>
      <vt:lpstr>Einführung </vt:lpstr>
      <vt:lpstr>Zuständigkeiten</vt:lpstr>
      <vt:lpstr>Historie I</vt:lpstr>
      <vt:lpstr>Historie II</vt:lpstr>
      <vt:lpstr>Kommunale Betrachtung I</vt:lpstr>
      <vt:lpstr>Kommunale Betrachtung II</vt:lpstr>
      <vt:lpstr>Berechnungsmodelle I </vt:lpstr>
      <vt:lpstr>Berechnungsmodelle II </vt:lpstr>
      <vt:lpstr>Berechnungsmodelle III </vt:lpstr>
      <vt:lpstr>Berechnungsmodelle IV </vt:lpstr>
      <vt:lpstr>Berechnungsmodelle V </vt:lpstr>
      <vt:lpstr>Beispiele</vt:lpstr>
      <vt:lpstr>Beispiele</vt:lpstr>
      <vt:lpstr>Beispiele</vt:lpstr>
      <vt:lpstr>Grundsteuer C</vt:lpstr>
      <vt:lpstr>Fazit</vt:lpstr>
      <vt:lpstr>FRAGEN 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Bericht Sachstand Arbeitsgruppe IKZ Rechnungsprüfungsamt</dc:title>
  <dc:creator>Funk, Andreas</dc:creator>
  <cp:lastModifiedBy>Funk, Andreas</cp:lastModifiedBy>
  <cp:revision>70</cp:revision>
  <cp:lastPrinted>2024-11-18T08:12:27Z</cp:lastPrinted>
  <dcterms:created xsi:type="dcterms:W3CDTF">2022-05-04T13:19:02Z</dcterms:created>
  <dcterms:modified xsi:type="dcterms:W3CDTF">2024-11-26T12:22:50Z</dcterms:modified>
</cp:coreProperties>
</file>